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media/image11.svg" ContentType="image/svg+xml"/>
  <Override PartName="/ppt/media/image13.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 id="2147483664" r:id="rId2"/>
  </p:sldMasterIdLst>
  <p:notesMasterIdLst>
    <p:notesMasterId r:id="rId19"/>
  </p:notesMasterIdLst>
  <p:sldIdLst>
    <p:sldId id="256" r:id="rId3"/>
    <p:sldId id="257" r:id="rId4"/>
    <p:sldId id="259" r:id="rId5"/>
    <p:sldId id="279" r:id="rId6"/>
    <p:sldId id="280" r:id="rId7"/>
    <p:sldId id="281" r:id="rId8"/>
    <p:sldId id="282" r:id="rId9"/>
    <p:sldId id="283" r:id="rId10"/>
    <p:sldId id="284" r:id="rId11"/>
    <p:sldId id="285" r:id="rId12"/>
    <p:sldId id="264" r:id="rId13"/>
    <p:sldId id="286" r:id="rId14"/>
    <p:sldId id="287" r:id="rId15"/>
    <p:sldId id="288" r:id="rId16"/>
    <p:sldId id="289" r:id="rId17"/>
    <p:sldId id="258" r:id="rId18"/>
  </p:sldIdLst>
  <p:sldSz cx="12192000" cy="6858000"/>
  <p:notesSz cx="12192000" cy="6858000"/>
  <p:embeddedFontLst>
    <p:embeddedFont>
      <p:font typeface="Calibri" panose="020F0502020204030204" pitchFamily="34" charset="0"/>
      <p:regular r:id="rId20"/>
      <p:bold r:id="rId21"/>
      <p:italic r:id="rId22"/>
      <p:boldItalic r:id="rId23"/>
    </p:embeddedFont>
    <p:embeddedFont>
      <p:font typeface="Quicksand" panose="020B0604020202020204" charset="0"/>
      <p:regular r:id="rId24"/>
      <p:bold r:id="rId25"/>
      <p:italic r:id="rId26"/>
      <p:boldItalic r:id="rId27"/>
    </p:embeddedFont>
    <p:embeddedFont>
      <p:font typeface="Quicksand SemiBold" panose="020B0604020202020204" charset="0"/>
      <p:regular r:id="rId28"/>
      <p:bold r:id="rId29"/>
      <p:italic r:id="rId30"/>
      <p:boldItalic r:id="rId31"/>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138" y="36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notesMaster" Target="notesMasters/notesMaster1.xml"/><Relationship Id="rId20" Type="http://schemas.openxmlformats.org/officeDocument/2006/relationships/font" Target="fonts/font1.fntdata"/><Relationship Id="rId21" Type="http://schemas.openxmlformats.org/officeDocument/2006/relationships/font" Target="fonts/font2.fntdata"/><Relationship Id="rId22" Type="http://schemas.openxmlformats.org/officeDocument/2006/relationships/font" Target="fonts/font3.fntdata"/><Relationship Id="rId23" Type="http://schemas.openxmlformats.org/officeDocument/2006/relationships/font" Target="fonts/font4.fntdata"/><Relationship Id="rId24" Type="http://schemas.openxmlformats.org/officeDocument/2006/relationships/font" Target="fonts/font5.fntdata"/><Relationship Id="rId25" Type="http://schemas.openxmlformats.org/officeDocument/2006/relationships/font" Target="fonts/font6.fntdata"/><Relationship Id="rId26" Type="http://schemas.openxmlformats.org/officeDocument/2006/relationships/font" Target="fonts/font7.fntdata"/><Relationship Id="rId27" Type="http://schemas.openxmlformats.org/officeDocument/2006/relationships/font" Target="fonts/font8.fntdata"/><Relationship Id="rId28" Type="http://schemas.openxmlformats.org/officeDocument/2006/relationships/font" Target="fonts/font9.fntdata"/><Relationship Id="rId29" Type="http://schemas.openxmlformats.org/officeDocument/2006/relationships/font" Target="fonts/font10.fntdata"/><Relationship Id="rId30" Type="http://schemas.openxmlformats.org/officeDocument/2006/relationships/font" Target="fonts/font11.fntdata"/><Relationship Id="rId31" Type="http://schemas.openxmlformats.org/officeDocument/2006/relationships/font" Target="fonts/font12.fntdata"/><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s>
</file>

<file path=ppt/diagrams/_rels/data4.xml.rels><?xml version='1.0' encoding='UTF-8' standalone='yes'?>
<Relationships xmlns="http://schemas.openxmlformats.org/package/2006/relationships"><Relationship Id="rId1" Type="http://schemas.openxmlformats.org/officeDocument/2006/relationships/hyperlink" Target="https://github.com/opensciency/OpenData/blob/main/lessons/lesson5.md" TargetMode="External"/></Relationships>
</file>

<file path=ppt/diagrams/_rels/drawing4.xml.rels><?xml version='1.0' encoding='UTF-8' standalone='yes'?>
<Relationships xmlns="http://schemas.openxmlformats.org/package/2006/relationships"><Relationship Id="rId1" Type="http://schemas.openxmlformats.org/officeDocument/2006/relationships/hyperlink" Target="https://github.com/opensciency/OpenData/blob/main/lessons/lesson5.md"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dirty="0">
              <a:solidFill>
                <a:schemeClr val="tx1"/>
              </a:solidFill>
            </a:rPr>
            <a:t>Develop new learning materials utilizing Markdown and template documents</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Manipulate existing learning objects, making them compliant with the FAIR-by-Design methodology</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dirty="0">
              <a:solidFill>
                <a:schemeClr val="tx1"/>
              </a:solidFill>
            </a:rPr>
            <a:t>Define slides in an open format</a:t>
          </a: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DE388C96-2E88-AC42-BBBE-E676B53E872A}" type="pres">
      <dgm:prSet presAssocID="{142F4556-8691-864F-8875-77CB1F3D869E}" presName="text_1" presStyleLbl="node1" presStyleIdx="0" presStyleCnt="3">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3"/>
      <dgm:spPr/>
    </dgm:pt>
    <dgm:pt modelId="{E6669EF7-8215-9F4E-9226-1C00E76949DF}" type="pres">
      <dgm:prSet presAssocID="{B7DC8903-08AD-4649-BE36-6CCCD5A6F138}" presName="text_2" presStyleLbl="node1" presStyleIdx="1" presStyleCnt="3">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3"/>
      <dgm:spPr/>
    </dgm:pt>
    <dgm:pt modelId="{D01D75B1-CFBE-BC4D-82DF-B917E314FC55}" type="pres">
      <dgm:prSet presAssocID="{F60C1B43-92A8-984D-A647-76D0F4B75EA7}" presName="text_3" presStyleLbl="node1" presStyleIdx="2" presStyleCnt="3">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3"/>
      <dgm:spPr/>
    </dgm:pt>
  </dgm:ptLst>
  <dgm:cxnL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B1A317F7-2D1E-6841-A9E1-29E54E78B46C}" type="presOf" srcId="{B7DC8903-08AD-4649-BE36-6CCCD5A6F138}" destId="{E6669EF7-8215-9F4E-9226-1C00E76949DF}" srcOrd="0" destOrd="0" presId="urn:microsoft.com/office/officeart/2008/layout/VerticalCurvedList"/>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US" b="1" dirty="0">
              <a:solidFill>
                <a:schemeClr val="tx1"/>
              </a:solidFill>
            </a:rPr>
            <a:t>Introduction to Content Reuse</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US" b="1" dirty="0">
              <a:solidFill>
                <a:schemeClr val="tx1"/>
              </a:solidFill>
            </a:rPr>
            <a:t>Editing files in Markdown</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Creating lesson plans, activities, assessments </a:t>
          </a:r>
          <a:endParaRPr lang="en-MK"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D655023-15BA-426A-9B8A-8AC9C9D0639E}" type="doc">
      <dgm:prSet loTypeId="urn:microsoft.com/office/officeart/2005/8/layout/hList6" loCatId="list" qsTypeId="urn:microsoft.com/office/officeart/2005/8/quickstyle/simple1" qsCatId="simple" csTypeId="urn:microsoft.com/office/officeart/2005/8/colors/colorful1" csCatId="colorful"/>
      <dgm:spPr/>
      <dgm:t>
        <a:bodyPr/>
        <a:lstStyle/>
        <a:p>
          <a:endParaRPr lang="en-US"/>
        </a:p>
      </dgm:t>
    </dgm:pt>
    <dgm:pt modelId="{3A4EF085-5210-4861-A5D3-4052C9E4448D}">
      <dgm:prSet/>
      <dgm:spPr/>
      <dgm:t>
        <a:bodyPr/>
        <a:lstStyle/>
        <a:p>
          <a:r>
            <a:rPr lang="en-US" dirty="0">
              <a:solidFill>
                <a:schemeClr val="bg1"/>
              </a:solidFill>
            </a:rPr>
            <a:t>Source format can vary: .md, .pdf, .docx…</a:t>
          </a:r>
        </a:p>
      </dgm:t>
    </dgm:pt>
    <dgm:pt modelId="{85FB1CC9-BECF-470D-A4A0-E601A7720702}" type="parTrans" cxnId="{EB9C8797-A9A4-4B94-9341-971941BDE68F}">
      <dgm:prSet/>
      <dgm:spPr/>
      <dgm:t>
        <a:bodyPr/>
        <a:lstStyle/>
        <a:p>
          <a:endParaRPr lang="en-US"/>
        </a:p>
      </dgm:t>
    </dgm:pt>
    <dgm:pt modelId="{AA836D0A-073B-4310-8DBC-6BA285991A0A}" type="sibTrans" cxnId="{EB9C8797-A9A4-4B94-9341-971941BDE68F}">
      <dgm:prSet/>
      <dgm:spPr/>
      <dgm:t>
        <a:bodyPr/>
        <a:lstStyle/>
        <a:p>
          <a:endParaRPr lang="en-US"/>
        </a:p>
      </dgm:t>
    </dgm:pt>
    <dgm:pt modelId="{20CD55C5-7146-4FCA-B3EE-644BACEB32BA}">
      <dgm:prSet/>
      <dgm:spPr/>
      <dgm:t>
        <a:bodyPr/>
        <a:lstStyle/>
        <a:p>
          <a:r>
            <a:rPr lang="en-US" dirty="0">
              <a:solidFill>
                <a:schemeClr val="tx1"/>
              </a:solidFill>
            </a:rPr>
            <a:t>Editing the learning unit template, filling out necessary sections</a:t>
          </a:r>
        </a:p>
      </dgm:t>
    </dgm:pt>
    <dgm:pt modelId="{0BB44685-9390-4094-B052-9AFB52117CA8}" type="parTrans" cxnId="{501DE45B-4EA6-499B-8568-B15300D1293A}">
      <dgm:prSet/>
      <dgm:spPr/>
      <dgm:t>
        <a:bodyPr/>
        <a:lstStyle/>
        <a:p>
          <a:endParaRPr lang="en-US"/>
        </a:p>
      </dgm:t>
    </dgm:pt>
    <dgm:pt modelId="{23DC35D4-7035-4232-91CE-09EB587DBEA9}" type="sibTrans" cxnId="{501DE45B-4EA6-499B-8568-B15300D1293A}">
      <dgm:prSet/>
      <dgm:spPr/>
      <dgm:t>
        <a:bodyPr/>
        <a:lstStyle/>
        <a:p>
          <a:endParaRPr lang="en-US"/>
        </a:p>
      </dgm:t>
    </dgm:pt>
    <dgm:pt modelId="{843E324A-2D90-41E0-95BC-C7CD9F77D393}">
      <dgm:prSet/>
      <dgm:spPr/>
      <dgm:t>
        <a:bodyPr/>
        <a:lstStyle/>
        <a:p>
          <a:r>
            <a:rPr lang="en-US"/>
            <a:t>Adding Markdown metadata in the header</a:t>
          </a:r>
        </a:p>
      </dgm:t>
    </dgm:pt>
    <dgm:pt modelId="{C89AABDB-127C-4C77-8F60-4D37AB253FE8}" type="parTrans" cxnId="{DF625904-70EE-46F3-9BEF-B5A07E822C8E}">
      <dgm:prSet/>
      <dgm:spPr/>
      <dgm:t>
        <a:bodyPr/>
        <a:lstStyle/>
        <a:p>
          <a:endParaRPr lang="en-US"/>
        </a:p>
      </dgm:t>
    </dgm:pt>
    <dgm:pt modelId="{C57A4902-E0C2-4130-9C60-877CC3F7BB0A}" type="sibTrans" cxnId="{DF625904-70EE-46F3-9BEF-B5A07E822C8E}">
      <dgm:prSet/>
      <dgm:spPr/>
      <dgm:t>
        <a:bodyPr/>
        <a:lstStyle/>
        <a:p>
          <a:endParaRPr lang="en-US"/>
        </a:p>
      </dgm:t>
    </dgm:pt>
    <dgm:pt modelId="{E9D6C5B2-1B22-4455-9FCA-60E11AC6391F}">
      <dgm:prSet/>
      <dgm:spPr/>
      <dgm:t>
        <a:bodyPr/>
        <a:lstStyle/>
        <a:p>
          <a:r>
            <a:rPr lang="en-US"/>
            <a:t>Adapting the source content to be compliant with the base Markdown specification</a:t>
          </a:r>
        </a:p>
      </dgm:t>
    </dgm:pt>
    <dgm:pt modelId="{10AFAF55-6FEF-4B89-B8D1-CE7158E934B1}" type="parTrans" cxnId="{AE20DFC9-3DDC-40D3-99C4-16B54AA196DB}">
      <dgm:prSet/>
      <dgm:spPr/>
      <dgm:t>
        <a:bodyPr/>
        <a:lstStyle/>
        <a:p>
          <a:endParaRPr lang="en-US"/>
        </a:p>
      </dgm:t>
    </dgm:pt>
    <dgm:pt modelId="{1E657129-B6ED-4837-9DEF-8B24A95DDE32}" type="sibTrans" cxnId="{AE20DFC9-3DDC-40D3-99C4-16B54AA196DB}">
      <dgm:prSet/>
      <dgm:spPr/>
      <dgm:t>
        <a:bodyPr/>
        <a:lstStyle/>
        <a:p>
          <a:endParaRPr lang="en-US"/>
        </a:p>
      </dgm:t>
    </dgm:pt>
    <dgm:pt modelId="{FB6A87C0-E2AA-4E4A-B925-90C10F21D0CC}" type="pres">
      <dgm:prSet presAssocID="{CD655023-15BA-426A-9B8A-8AC9C9D0639E}" presName="Name0" presStyleCnt="0">
        <dgm:presLayoutVars>
          <dgm:dir/>
          <dgm:resizeHandles val="exact"/>
        </dgm:presLayoutVars>
      </dgm:prSet>
      <dgm:spPr/>
    </dgm:pt>
    <dgm:pt modelId="{BD88B803-29C1-45DF-9C8F-334CCBEFC078}" type="pres">
      <dgm:prSet presAssocID="{3A4EF085-5210-4861-A5D3-4052C9E4448D}" presName="node" presStyleLbl="node1" presStyleIdx="0" presStyleCnt="4">
        <dgm:presLayoutVars>
          <dgm:bulletEnabled val="1"/>
        </dgm:presLayoutVars>
      </dgm:prSet>
      <dgm:spPr/>
    </dgm:pt>
    <dgm:pt modelId="{048602ED-1ED0-461C-B357-81369105D521}" type="pres">
      <dgm:prSet presAssocID="{AA836D0A-073B-4310-8DBC-6BA285991A0A}" presName="sibTrans" presStyleCnt="0"/>
      <dgm:spPr/>
    </dgm:pt>
    <dgm:pt modelId="{726E6D03-993B-4C81-961F-DF9CF64BB8C3}" type="pres">
      <dgm:prSet presAssocID="{20CD55C5-7146-4FCA-B3EE-644BACEB32BA}" presName="node" presStyleLbl="node1" presStyleIdx="1" presStyleCnt="4">
        <dgm:presLayoutVars>
          <dgm:bulletEnabled val="1"/>
        </dgm:presLayoutVars>
      </dgm:prSet>
      <dgm:spPr/>
    </dgm:pt>
    <dgm:pt modelId="{06A42C75-54E1-41E1-8A32-C5CA52B8136E}" type="pres">
      <dgm:prSet presAssocID="{23DC35D4-7035-4232-91CE-09EB587DBEA9}" presName="sibTrans" presStyleCnt="0"/>
      <dgm:spPr/>
    </dgm:pt>
    <dgm:pt modelId="{EB18A5B1-CC42-49CD-A78A-DD2C6F61159A}" type="pres">
      <dgm:prSet presAssocID="{843E324A-2D90-41E0-95BC-C7CD9F77D393}" presName="node" presStyleLbl="node1" presStyleIdx="2" presStyleCnt="4">
        <dgm:presLayoutVars>
          <dgm:bulletEnabled val="1"/>
        </dgm:presLayoutVars>
      </dgm:prSet>
      <dgm:spPr/>
    </dgm:pt>
    <dgm:pt modelId="{B97B78BF-4C60-4D15-AC16-7A99A7AA27F8}" type="pres">
      <dgm:prSet presAssocID="{C57A4902-E0C2-4130-9C60-877CC3F7BB0A}" presName="sibTrans" presStyleCnt="0"/>
      <dgm:spPr/>
    </dgm:pt>
    <dgm:pt modelId="{4527C4C5-C207-4258-BF68-2FCDF8508E37}" type="pres">
      <dgm:prSet presAssocID="{E9D6C5B2-1B22-4455-9FCA-60E11AC6391F}" presName="node" presStyleLbl="node1" presStyleIdx="3" presStyleCnt="4">
        <dgm:presLayoutVars>
          <dgm:bulletEnabled val="1"/>
        </dgm:presLayoutVars>
      </dgm:prSet>
      <dgm:spPr/>
    </dgm:pt>
  </dgm:ptLst>
  <dgm:cxnLst>
    <dgm:cxn modelId="{DF625904-70EE-46F3-9BEF-B5A07E822C8E}" srcId="{CD655023-15BA-426A-9B8A-8AC9C9D0639E}" destId="{843E324A-2D90-41E0-95BC-C7CD9F77D393}" srcOrd="2" destOrd="0" parTransId="{C89AABDB-127C-4C77-8F60-4D37AB253FE8}" sibTransId="{C57A4902-E0C2-4130-9C60-877CC3F7BB0A}"/>
    <dgm:cxn modelId="{B9A2D73E-A7A8-4DFA-9D31-B32EE705BC41}" type="presOf" srcId="{CD655023-15BA-426A-9B8A-8AC9C9D0639E}" destId="{FB6A87C0-E2AA-4E4A-B925-90C10F21D0CC}" srcOrd="0" destOrd="0" presId="urn:microsoft.com/office/officeart/2005/8/layout/hList6"/>
    <dgm:cxn modelId="{501DE45B-4EA6-499B-8568-B15300D1293A}" srcId="{CD655023-15BA-426A-9B8A-8AC9C9D0639E}" destId="{20CD55C5-7146-4FCA-B3EE-644BACEB32BA}" srcOrd="1" destOrd="0" parTransId="{0BB44685-9390-4094-B052-9AFB52117CA8}" sibTransId="{23DC35D4-7035-4232-91CE-09EB587DBEA9}"/>
    <dgm:cxn modelId="{8B313462-122E-475A-9532-DE278AE1E778}" type="presOf" srcId="{843E324A-2D90-41E0-95BC-C7CD9F77D393}" destId="{EB18A5B1-CC42-49CD-A78A-DD2C6F61159A}" srcOrd="0" destOrd="0" presId="urn:microsoft.com/office/officeart/2005/8/layout/hList6"/>
    <dgm:cxn modelId="{679A0748-C1C2-4A0F-A3CC-0D54444E285F}" type="presOf" srcId="{E9D6C5B2-1B22-4455-9FCA-60E11AC6391F}" destId="{4527C4C5-C207-4258-BF68-2FCDF8508E37}" srcOrd="0" destOrd="0" presId="urn:microsoft.com/office/officeart/2005/8/layout/hList6"/>
    <dgm:cxn modelId="{8E135C7C-91AA-431C-AD1D-64A5BEA9435F}" type="presOf" srcId="{3A4EF085-5210-4861-A5D3-4052C9E4448D}" destId="{BD88B803-29C1-45DF-9C8F-334CCBEFC078}" srcOrd="0" destOrd="0" presId="urn:microsoft.com/office/officeart/2005/8/layout/hList6"/>
    <dgm:cxn modelId="{C96E5282-A76E-4428-BB03-E4A5A9103B5E}" type="presOf" srcId="{20CD55C5-7146-4FCA-B3EE-644BACEB32BA}" destId="{726E6D03-993B-4C81-961F-DF9CF64BB8C3}" srcOrd="0" destOrd="0" presId="urn:microsoft.com/office/officeart/2005/8/layout/hList6"/>
    <dgm:cxn modelId="{EB9C8797-A9A4-4B94-9341-971941BDE68F}" srcId="{CD655023-15BA-426A-9B8A-8AC9C9D0639E}" destId="{3A4EF085-5210-4861-A5D3-4052C9E4448D}" srcOrd="0" destOrd="0" parTransId="{85FB1CC9-BECF-470D-A4A0-E601A7720702}" sibTransId="{AA836D0A-073B-4310-8DBC-6BA285991A0A}"/>
    <dgm:cxn modelId="{AE20DFC9-3DDC-40D3-99C4-16B54AA196DB}" srcId="{CD655023-15BA-426A-9B8A-8AC9C9D0639E}" destId="{E9D6C5B2-1B22-4455-9FCA-60E11AC6391F}" srcOrd="3" destOrd="0" parTransId="{10AFAF55-6FEF-4B89-B8D1-CE7158E934B1}" sibTransId="{1E657129-B6ED-4837-9DEF-8B24A95DDE32}"/>
    <dgm:cxn modelId="{1820B128-A70F-4ADC-8DCD-C1E3AA4C4BF5}" type="presParOf" srcId="{FB6A87C0-E2AA-4E4A-B925-90C10F21D0CC}" destId="{BD88B803-29C1-45DF-9C8F-334CCBEFC078}" srcOrd="0" destOrd="0" presId="urn:microsoft.com/office/officeart/2005/8/layout/hList6"/>
    <dgm:cxn modelId="{B5BE7EA5-0750-4216-8E54-EE0A94A04261}" type="presParOf" srcId="{FB6A87C0-E2AA-4E4A-B925-90C10F21D0CC}" destId="{048602ED-1ED0-461C-B357-81369105D521}" srcOrd="1" destOrd="0" presId="urn:microsoft.com/office/officeart/2005/8/layout/hList6"/>
    <dgm:cxn modelId="{3D42ED78-5329-49BF-B4DC-D0E558B3E04A}" type="presParOf" srcId="{FB6A87C0-E2AA-4E4A-B925-90C10F21D0CC}" destId="{726E6D03-993B-4C81-961F-DF9CF64BB8C3}" srcOrd="2" destOrd="0" presId="urn:microsoft.com/office/officeart/2005/8/layout/hList6"/>
    <dgm:cxn modelId="{C298D9B5-A8B8-4A6F-8C7D-49A8488A5643}" type="presParOf" srcId="{FB6A87C0-E2AA-4E4A-B925-90C10F21D0CC}" destId="{06A42C75-54E1-41E1-8A32-C5CA52B8136E}" srcOrd="3" destOrd="0" presId="urn:microsoft.com/office/officeart/2005/8/layout/hList6"/>
    <dgm:cxn modelId="{9AD19D5C-B22C-4BA3-8CA3-CB7F2A38386C}" type="presParOf" srcId="{FB6A87C0-E2AA-4E4A-B925-90C10F21D0CC}" destId="{EB18A5B1-CC42-49CD-A78A-DD2C6F61159A}" srcOrd="4" destOrd="0" presId="urn:microsoft.com/office/officeart/2005/8/layout/hList6"/>
    <dgm:cxn modelId="{9AFF6036-CE3F-4831-9595-546FDE2DEF10}" type="presParOf" srcId="{FB6A87C0-E2AA-4E4A-B925-90C10F21D0CC}" destId="{B97B78BF-4C60-4D15-AC16-7A99A7AA27F8}" srcOrd="5" destOrd="0" presId="urn:microsoft.com/office/officeart/2005/8/layout/hList6"/>
    <dgm:cxn modelId="{FCA641D3-68B4-485A-AEB4-69BB87E8FB05}" type="presParOf" srcId="{FB6A87C0-E2AA-4E4A-B925-90C10F21D0CC}" destId="{4527C4C5-C207-4258-BF68-2FCDF8508E37}"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custT="1"/>
      <dgm:spPr/>
      <dgm:t>
        <a:bodyPr/>
        <a:lstStyle/>
        <a:p>
          <a:pPr algn="ctr"/>
          <a:r>
            <a:rPr lang="en-GB" sz="2800" b="0" dirty="0">
              <a:solidFill>
                <a:schemeClr val="tx1"/>
              </a:solidFill>
            </a:rPr>
            <a:t>You have been tasked to develop a new course on the topic of Open Data. As part of your existing efforts, you have discovered “</a:t>
          </a:r>
          <a:r>
            <a:rPr lang="nn-NO" sz="2800" b="0" i="0" dirty="0">
              <a:solidFill>
                <a:schemeClr val="tx1"/>
              </a:solidFill>
            </a:rPr>
            <a:t>Lesson 5: Planning for Open Data</a:t>
          </a:r>
          <a:r>
            <a:rPr lang="en-GB" sz="2800" b="0" dirty="0">
              <a:solidFill>
                <a:schemeClr val="tx1"/>
              </a:solidFill>
            </a:rPr>
            <a:t>”, by </a:t>
          </a:r>
          <a:r>
            <a:rPr lang="en-GB" sz="2800" b="0" dirty="0" err="1">
              <a:solidFill>
                <a:schemeClr val="tx1"/>
              </a:solidFill>
            </a:rPr>
            <a:t>OpenSciency</a:t>
          </a:r>
          <a:r>
            <a:rPr lang="en-GB" sz="2800" b="0" dirty="0">
              <a:solidFill>
                <a:schemeClr val="tx1"/>
              </a:solidFill>
            </a:rPr>
            <a:t> (</a:t>
          </a:r>
          <a:r>
            <a:rPr lang="en-US" sz="2800" b="0" dirty="0">
              <a:solidFill>
                <a:schemeClr val="tx1"/>
              </a:solidFill>
              <a:hlinkClick xmlns:r="http://schemas.openxmlformats.org/officeDocument/2006/relationships" r:id="rId1"/>
            </a:rPr>
            <a:t>https://github.com/opensciency/OpenData/blob/main/lessons/lesson5.md</a:t>
          </a:r>
          <a:r>
            <a:rPr lang="en-GB" sz="2800" b="0" dirty="0">
              <a:solidFill>
                <a:schemeClr val="tx1"/>
              </a:solidFill>
            </a:rPr>
            <a:t>). It is your task to adapt this learning unit, following the FAIR-by-Design Methodology</a:t>
          </a:r>
          <a:endParaRPr lang="en-MK" sz="2800"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Take a moment to look at the document and skim it.</a:t>
          </a:r>
        </a:p>
        <a:p>
          <a:pPr algn="ctr"/>
          <a:r>
            <a:rPr lang="en-US" dirty="0">
              <a:solidFill>
                <a:schemeClr val="tx1"/>
              </a:solidFill>
            </a:rPr>
            <a:t>Is it possible to reuse it in the context of your new learning unit on open data? </a:t>
          </a:r>
        </a:p>
        <a:p>
          <a:pPr algn="ctr"/>
          <a:r>
            <a:rPr lang="en-US" dirty="0">
              <a:solidFill>
                <a:schemeClr val="tx1"/>
              </a:solidFill>
            </a:rPr>
            <a:t>Is its license compatible with your other training materials and can it be reused?</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Rename the Learning Unit directory in Obsidian</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Download the raw Markdown file locally, to your Git repository.</a:t>
          </a:r>
        </a:p>
        <a:p>
          <a:pPr algn="ctr"/>
          <a:r>
            <a:rPr lang="en-GB" b="0" dirty="0">
              <a:solidFill>
                <a:schemeClr val="tx1"/>
              </a:solidFill>
            </a:rPr>
            <a:t>(Obsidian -&gt; Right click on the Learning Unit directory -&gt; Show in system explorer)</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US" dirty="0">
              <a:solidFill>
                <a:schemeClr val="tx1"/>
              </a:solidFill>
            </a:rPr>
            <a:t>Add the missing sections to the downloaded Markdown by copying them over from the template</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Fill in the metadata in the Markdown header. Fill out the rest of the information in the template</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US" dirty="0">
              <a:solidFill>
                <a:schemeClr val="tx1"/>
              </a:solidFill>
            </a:rPr>
            <a:t>Using the provided templates, fill out the information regarding the Activities and Assessments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Commit and push the changes using GitHub Desktop. Preview the live Git book website for any formatting errors</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Develop new learning materials utilizing Markdown and template documents</a:t>
          </a:r>
          <a:endParaRPr lang="en-MK" sz="2600" kern="1200" dirty="0">
            <a:solidFill>
              <a:schemeClr val="tx1"/>
            </a:solidFill>
          </a:endParaRPr>
        </a:p>
      </dsp:txBody>
      <dsp:txXfrm>
        <a:off x="604289" y="435133"/>
        <a:ext cx="9851585" cy="870267"/>
      </dsp:txXfrm>
    </dsp:sp>
    <dsp:sp modelId="{125E5E97-C7C6-CF4F-8EC0-07E9CA22C125}">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Manipulate existing learning objects, making them compliant with the FAIR-by-Design methodology</a:t>
          </a:r>
        </a:p>
      </dsp:txBody>
      <dsp:txXfrm>
        <a:off x="920631" y="1740535"/>
        <a:ext cx="9535243" cy="870267"/>
      </dsp:txXfrm>
    </dsp:sp>
    <dsp:sp modelId="{5EFFC3B3-D660-A448-8779-2CAE64D9F082}">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Define slides in an open format</a:t>
          </a:r>
        </a:p>
      </dsp:txBody>
      <dsp:txXfrm>
        <a:off x="604289" y="3045936"/>
        <a:ext cx="9851585" cy="870267"/>
      </dsp:txXfrm>
    </dsp:sp>
    <dsp:sp modelId="{1A53D0BC-8359-9E4A-937D-37439310AAAB}">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8684"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b="1" kern="1200" dirty="0">
              <a:solidFill>
                <a:schemeClr val="tx1"/>
              </a:solidFill>
            </a:rPr>
            <a:t>Introduction to Content Reuse</a:t>
          </a:r>
          <a:endParaRPr lang="en-MK" sz="2600" b="1"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b="1" kern="1200" dirty="0">
              <a:solidFill>
                <a:schemeClr val="tx1"/>
              </a:solidFill>
            </a:rPr>
            <a:t>Editing files in Markdown</a:t>
          </a:r>
          <a:endParaRPr lang="en-MK" sz="2600" b="1"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GB" sz="2600" b="1" kern="1200" dirty="0">
              <a:solidFill>
                <a:schemeClr val="tx1"/>
              </a:solidFill>
            </a:rPr>
            <a:t>Creating lesson plans, activities, assessments </a:t>
          </a:r>
          <a:endParaRPr lang="en-MK" sz="26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88B803-29C1-45DF-9C8F-334CCBEFC078}">
      <dsp:nvSpPr>
        <dsp:cNvPr id="0" name=""/>
        <dsp:cNvSpPr/>
      </dsp:nvSpPr>
      <dsp:spPr>
        <a:xfrm rot="16200000">
          <a:off x="-929284" y="931819"/>
          <a:ext cx="4351338" cy="2487699"/>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bg1"/>
              </a:solidFill>
            </a:rPr>
            <a:t>Source format can vary: .md, .pdf, .docx…</a:t>
          </a:r>
        </a:p>
      </dsp:txBody>
      <dsp:txXfrm rot="5400000">
        <a:off x="2535" y="870268"/>
        <a:ext cx="2487699" cy="2610802"/>
      </dsp:txXfrm>
    </dsp:sp>
    <dsp:sp modelId="{726E6D03-993B-4C81-961F-DF9CF64BB8C3}">
      <dsp:nvSpPr>
        <dsp:cNvPr id="0" name=""/>
        <dsp:cNvSpPr/>
      </dsp:nvSpPr>
      <dsp:spPr>
        <a:xfrm rot="16200000">
          <a:off x="1744992" y="931819"/>
          <a:ext cx="4351338" cy="2487699"/>
        </a:xfrm>
        <a:prstGeom prst="flowChartManualOperati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tx1"/>
              </a:solidFill>
            </a:rPr>
            <a:t>Editing the learning unit template, filling out necessary sections</a:t>
          </a:r>
        </a:p>
      </dsp:txBody>
      <dsp:txXfrm rot="5400000">
        <a:off x="2676811" y="870268"/>
        <a:ext cx="2487699" cy="2610802"/>
      </dsp:txXfrm>
    </dsp:sp>
    <dsp:sp modelId="{EB18A5B1-CC42-49CD-A78A-DD2C6F61159A}">
      <dsp:nvSpPr>
        <dsp:cNvPr id="0" name=""/>
        <dsp:cNvSpPr/>
      </dsp:nvSpPr>
      <dsp:spPr>
        <a:xfrm rot="16200000">
          <a:off x="4419269" y="931819"/>
          <a:ext cx="4351338" cy="2487699"/>
        </a:xfrm>
        <a:prstGeom prst="flowChartManualOperati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a:t>Adding Markdown metadata in the header</a:t>
          </a:r>
        </a:p>
      </dsp:txBody>
      <dsp:txXfrm rot="5400000">
        <a:off x="5351088" y="870268"/>
        <a:ext cx="2487699" cy="2610802"/>
      </dsp:txXfrm>
    </dsp:sp>
    <dsp:sp modelId="{4527C4C5-C207-4258-BF68-2FCDF8508E37}">
      <dsp:nvSpPr>
        <dsp:cNvPr id="0" name=""/>
        <dsp:cNvSpPr/>
      </dsp:nvSpPr>
      <dsp:spPr>
        <a:xfrm rot="16200000">
          <a:off x="7093546" y="931819"/>
          <a:ext cx="4351338" cy="2487699"/>
        </a:xfrm>
        <a:prstGeom prst="flowChartManualOperation">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a:t>Adapting the source content to be compliant with the base Markdown specification</a:t>
          </a:r>
        </a:p>
      </dsp:txBody>
      <dsp:txXfrm rot="5400000">
        <a:off x="8025365" y="870268"/>
        <a:ext cx="2487699" cy="26108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b="0" kern="1200" dirty="0">
              <a:solidFill>
                <a:schemeClr val="tx1"/>
              </a:solidFill>
            </a:rPr>
            <a:t>You have been tasked to develop a new course on the topic of Open Data. As part of your existing efforts, you have discovered “</a:t>
          </a:r>
          <a:r>
            <a:rPr lang="nn-NO" sz="2800" b="0" i="0" kern="1200" dirty="0">
              <a:solidFill>
                <a:schemeClr val="tx1"/>
              </a:solidFill>
            </a:rPr>
            <a:t>Lesson 5: Planning for Open Data</a:t>
          </a:r>
          <a:r>
            <a:rPr lang="en-GB" sz="2800" b="0" kern="1200" dirty="0">
              <a:solidFill>
                <a:schemeClr val="tx1"/>
              </a:solidFill>
            </a:rPr>
            <a:t>”, by </a:t>
          </a:r>
          <a:r>
            <a:rPr lang="en-GB" sz="2800" b="0" kern="1200" dirty="0" err="1">
              <a:solidFill>
                <a:schemeClr val="tx1"/>
              </a:solidFill>
            </a:rPr>
            <a:t>OpenSciency</a:t>
          </a:r>
          <a:r>
            <a:rPr lang="en-GB" sz="2800" b="0" kern="1200" dirty="0">
              <a:solidFill>
                <a:schemeClr val="tx1"/>
              </a:solidFill>
            </a:rPr>
            <a:t> (</a:t>
          </a:r>
          <a:r>
            <a:rPr lang="en-US" sz="2800" b="0" kern="1200" dirty="0">
              <a:solidFill>
                <a:schemeClr val="tx1"/>
              </a:solidFill>
              <a:hlinkClick xmlns:r="http://schemas.openxmlformats.org/officeDocument/2006/relationships" r:id="rId1"/>
            </a:rPr>
            <a:t>https://github.com/opensciency/OpenData/blob/main/lessons/lesson5.md</a:t>
          </a:r>
          <a:r>
            <a:rPr lang="en-GB" sz="2800" b="0" kern="1200" dirty="0">
              <a:solidFill>
                <a:schemeClr val="tx1"/>
              </a:solidFill>
            </a:rPr>
            <a:t>). It is your task to adapt this learning unit, following the FAIR-by-Design Methodology</a:t>
          </a:r>
          <a:endParaRPr lang="en-MK" sz="2800" kern="1200" dirty="0">
            <a:solidFill>
              <a:schemeClr val="tx1"/>
            </a:solidFill>
          </a:endParaRPr>
        </a:p>
      </dsp:txBody>
      <dsp:txXfrm>
        <a:off x="1632793" y="665"/>
        <a:ext cx="7250013" cy="435000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b="0" kern="1200" dirty="0">
              <a:solidFill>
                <a:schemeClr val="tx1"/>
              </a:solidFill>
            </a:rPr>
            <a:t>Take a moment to look at the document and skim it.</a:t>
          </a:r>
        </a:p>
        <a:p>
          <a:pPr marL="0" lvl="0" indent="0" algn="ctr" defTabSz="1511300">
            <a:lnSpc>
              <a:spcPct val="90000"/>
            </a:lnSpc>
            <a:spcBef>
              <a:spcPct val="0"/>
            </a:spcBef>
            <a:spcAft>
              <a:spcPct val="35000"/>
            </a:spcAft>
            <a:buNone/>
          </a:pPr>
          <a:r>
            <a:rPr lang="en-US" sz="3400" kern="1200" dirty="0">
              <a:solidFill>
                <a:schemeClr val="tx1"/>
              </a:solidFill>
            </a:rPr>
            <a:t>Is it possible to reuse it in the context of your new learning unit on open data? </a:t>
          </a:r>
        </a:p>
        <a:p>
          <a:pPr marL="0" lvl="0" indent="0" algn="ctr" defTabSz="1511300">
            <a:lnSpc>
              <a:spcPct val="90000"/>
            </a:lnSpc>
            <a:spcBef>
              <a:spcPct val="0"/>
            </a:spcBef>
            <a:spcAft>
              <a:spcPct val="35000"/>
            </a:spcAft>
            <a:buNone/>
          </a:pPr>
          <a:r>
            <a:rPr lang="en-US" sz="3400" kern="1200" dirty="0">
              <a:solidFill>
                <a:schemeClr val="tx1"/>
              </a:solidFill>
            </a:rPr>
            <a:t>Is its license compatible with your other training materials and can it be reused?</a:t>
          </a:r>
          <a:endParaRPr lang="en-MK" sz="34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Rename the Learning Unit directory in Obsidian</a:t>
          </a:r>
          <a:endParaRPr lang="en-MK" sz="31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Download the raw Markdown file locally, to your Git repository.</a:t>
          </a:r>
        </a:p>
        <a:p>
          <a:pPr marL="0" lvl="0" indent="0" algn="ctr" defTabSz="1377950">
            <a:lnSpc>
              <a:spcPct val="90000"/>
            </a:lnSpc>
            <a:spcBef>
              <a:spcPct val="0"/>
            </a:spcBef>
            <a:spcAft>
              <a:spcPct val="35000"/>
            </a:spcAft>
            <a:buNone/>
          </a:pPr>
          <a:r>
            <a:rPr lang="en-GB" sz="3100" b="0" kern="1200" dirty="0">
              <a:solidFill>
                <a:schemeClr val="tx1"/>
              </a:solidFill>
            </a:rPr>
            <a:t>(Obsidian -&gt; Right click on the Learning Unit directory -&gt; Show in system explorer)</a:t>
          </a:r>
          <a:endParaRPr lang="en-MK" sz="3100" kern="1200" dirty="0">
            <a:solidFill>
              <a:schemeClr val="tx1"/>
            </a:solidFill>
          </a:endParaRP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US" sz="3800" kern="1200" dirty="0">
              <a:solidFill>
                <a:schemeClr val="tx1"/>
              </a:solidFill>
            </a:rPr>
            <a:t>Add the missing sections to the downloaded Markdown by copying them over from the template</a:t>
          </a:r>
          <a:endParaRPr lang="en-MK" sz="38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kern="1200" dirty="0">
              <a:solidFill>
                <a:schemeClr val="tx1"/>
              </a:solidFill>
            </a:rPr>
            <a:t>Fill in the metadata in the Markdown header. Fill out the rest of the information in the template</a:t>
          </a:r>
          <a:endParaRPr lang="en-MK" sz="3800" kern="1200" dirty="0">
            <a:solidFill>
              <a:schemeClr val="tx1"/>
            </a:solidFill>
          </a:endParaRPr>
        </a:p>
      </dsp:txBody>
      <dsp:txXfrm>
        <a:off x="5508110" y="673807"/>
        <a:ext cx="5006206" cy="30037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solidFill>
                <a:schemeClr val="tx1"/>
              </a:solidFill>
            </a:rPr>
            <a:t>Using the provided templates, fill out the information regarding the Activities and Assessments</a:t>
          </a:r>
          <a:endParaRPr lang="en-MK" sz="37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GB" sz="3700" b="0" kern="1200" dirty="0">
              <a:solidFill>
                <a:schemeClr val="tx1"/>
              </a:solidFill>
            </a:rPr>
            <a:t>Commit and push the changes using GitHub Desktop. Preview the live Git book website for any formatting errors</a:t>
          </a:r>
          <a:endParaRPr lang="en-MK" sz="3700" kern="1200" dirty="0">
            <a:solidFill>
              <a:schemeClr val="tx1"/>
            </a:solidFill>
          </a:endParaRPr>
        </a:p>
      </dsp:txBody>
      <dsp:txXfrm>
        <a:off x="5508110" y="673807"/>
        <a:ext cx="5006206" cy="3003723"/>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ADB43874-2B2B-4FF3-BA5A-1A1E2081400B}" type="datetimeFigureOut">
              <a:rPr lang="en-US" smtClean="0"/>
              <a:t>22-Aug-23</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37943655-BBE7-4286-99EB-A4599028B755}" type="slidenum">
              <a:rPr lang="en-US" smtClean="0"/>
              <a:t>‹#›</a:t>
            </a:fld>
            <a:endParaRPr lang="en-US"/>
          </a:p>
        </p:txBody>
      </p:sp>
    </p:spTree>
    <p:extLst>
      <p:ext uri="{BB962C8B-B14F-4D97-AF65-F5344CB8AC3E}">
        <p14:creationId xmlns:p14="http://schemas.microsoft.com/office/powerpoint/2010/main" val="3304755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943655-BBE7-4286-99EB-A4599028B755}" type="slidenum">
              <a:rPr lang="en-US" smtClean="0"/>
              <a:t>3</a:t>
            </a:fld>
            <a:endParaRPr lang="en-US"/>
          </a:p>
        </p:txBody>
      </p:sp>
    </p:spTree>
    <p:extLst>
      <p:ext uri="{BB962C8B-B14F-4D97-AF65-F5344CB8AC3E}">
        <p14:creationId xmlns:p14="http://schemas.microsoft.com/office/powerpoint/2010/main" val="3288861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3065825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6708484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0085050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1934234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4164437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265545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extLst>
      <p:ext uri="{BB962C8B-B14F-4D97-AF65-F5344CB8AC3E}">
        <p14:creationId xmlns:p14="http://schemas.microsoft.com/office/powerpoint/2010/main" val="33505484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0002171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648471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11927841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3862521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4931909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7068721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808688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939971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 Id="rId9" Type="http://schemas.openxmlformats.org/officeDocument/2006/relationships/slideLayout" Target="../slideLayouts/slideLayout24.xml"/><Relationship Id="rId10" Type="http://schemas.openxmlformats.org/officeDocument/2006/relationships/slideLayout" Target="../slideLayouts/slideLayout25.xml"/><Relationship Id="rId11" Type="http://schemas.openxmlformats.org/officeDocument/2006/relationships/slideLayout" Target="../slideLayouts/slideLayout26.xml"/><Relationship Id="rId12" Type="http://schemas.openxmlformats.org/officeDocument/2006/relationships/slideLayout" Target="../slideLayouts/slideLayout27.xml"/><Relationship Id="rId13" Type="http://schemas.openxmlformats.org/officeDocument/2006/relationships/slideLayout" Target="../slideLayouts/slideLayout28.xml"/><Relationship Id="rId14" Type="http://schemas.openxmlformats.org/officeDocument/2006/relationships/slideLayout" Target="../slideLayouts/slideLayout29.xml"/><Relationship Id="rId15" Type="http://schemas.openxmlformats.org/officeDocument/2006/relationships/slideLayout" Target="../slideLayouts/slideLayout30.xml"/><Relationship Id="rId16" Type="http://schemas.openxmlformats.org/officeDocument/2006/relationships/theme" Target="../theme/theme2.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dirty="0"/>
              <a:t>WP2 T3 | FAIR-by-Design </a:t>
            </a:r>
            <a:r>
              <a:rPr lang="en-US" dirty="0" err="1"/>
              <a:t>ToT</a:t>
            </a:r>
            <a:r>
              <a:rPr lang="en-US" dirty="0"/>
              <a:t> | Day 2</a:t>
            </a:r>
            <a:endParaRPr lang="it-IT"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extLst>
      <p:ext uri="{BB962C8B-B14F-4D97-AF65-F5344CB8AC3E}">
        <p14:creationId xmlns:p14="http://schemas.microsoft.com/office/powerpoint/2010/main" val="113724727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7.jpg"/><Relationship Id="rId3" Type="http://schemas.openxmlformats.org/officeDocument/2006/relationships/hyperlink" Target="https://pixabay.com/users/skitterphoto-324082/?utm_source=link-attribution&amp;utm_medium=referral&amp;utm_campaign=image&amp;utm_content=1269458" TargetMode="External"/><Relationship Id="rId4" Type="http://schemas.openxmlformats.org/officeDocument/2006/relationships/hyperlink" Target="https://pixabay.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image" Target="../media/image8.png"/><Relationship Id="rId8" Type="http://schemas.openxmlformats.org/officeDocument/2006/relationships/image" Target="../media/image9.svg"/><Relationship Id="rId9" Type="http://schemas.openxmlformats.org/officeDocument/2006/relationships/image" Target="../media/image10.png"/><Relationship Id="rId10" Type="http://schemas.openxmlformats.org/officeDocument/2006/relationships/image" Target="../media/image11.svg"/><Relationship Id="rId11" Type="http://schemas.openxmlformats.org/officeDocument/2006/relationships/image" Target="../media/image12.png"/><Relationship Id="rId12" Type="http://schemas.openxmlformats.org/officeDocument/2006/relationships/image" Target="../media/image13.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 Id="rId3" Type="http://schemas.openxmlformats.org/officeDocument/2006/relationships/hyperlink" Target="https://pixabay.com/users/tfity-2253901" TargetMode="External"/><Relationship Id="rId4" Type="http://schemas.openxmlformats.org/officeDocument/2006/relationships/hyperlink" Target="https://pixabay.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5.jpg"/><Relationship Id="rId3" Type="http://schemas.openxmlformats.org/officeDocument/2006/relationships/hyperlink" Target="https://pixabay.com/users/wikimediaimages-1185597" TargetMode="External"/><Relationship Id="rId4" Type="http://schemas.openxmlformats.org/officeDocument/2006/relationships/hyperlink" Target="https://pixabay.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6.jpg"/><Relationship Id="rId3" Type="http://schemas.openxmlformats.org/officeDocument/2006/relationships/hyperlink" Target="https://pixabay.com/users/larisa-k-1107275" TargetMode="External"/><Relationship Id="rId4" Type="http://schemas.openxmlformats.org/officeDocument/2006/relationships/hyperlink" Target="https://pixabay.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hbubecc.wixsite.com/jordan/tool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2" y="2451543"/>
            <a:ext cx="5338714" cy="2387600"/>
          </a:xfrm>
        </p:spPr>
        <p:txBody>
          <a:bodyPr/>
          <a:lstStyle/>
          <a:p>
            <a:pPr>
              <a:defRPr/>
            </a:pPr>
            <a:r>
              <a:rPr lang="it-IT" dirty="0"/>
              <a:t>Content Mix</a:t>
            </a:r>
          </a:p>
        </p:txBody>
      </p:sp>
      <p:sp>
        <p:nvSpPr>
          <p:cNvPr id="3" name="Sottotitolo 2"/>
          <p:cNvSpPr>
            <a:spLocks noGrp="1"/>
          </p:cNvSpPr>
          <p:nvPr>
            <p:ph type="subTitle" idx="1"/>
          </p:nvPr>
        </p:nvSpPr>
        <p:spPr bwMode="auto"/>
        <p:txBody>
          <a:bodyPr/>
          <a:lstStyle/>
          <a:p>
            <a:pPr>
              <a:defRPr/>
            </a:pPr>
            <a:r>
              <a:rPr lang="it-IT"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5C9E3-7771-32AC-EF29-52461598321F}"/>
              </a:ext>
            </a:extLst>
          </p:cNvPr>
          <p:cNvSpPr>
            <a:spLocks noGrp="1"/>
          </p:cNvSpPr>
          <p:nvPr>
            <p:ph type="title"/>
          </p:nvPr>
        </p:nvSpPr>
        <p:spPr>
          <a:xfrm>
            <a:off x="838200" y="365129"/>
            <a:ext cx="10515600" cy="1325563"/>
          </a:xfrm>
        </p:spPr>
        <p:txBody>
          <a:bodyPr anchor="ctr">
            <a:normAutofit/>
          </a:bodyPr>
          <a:lstStyle/>
          <a:p>
            <a:r>
              <a:rPr lang="en-US" dirty="0"/>
              <a:t>Observing Changes</a:t>
            </a:r>
          </a:p>
        </p:txBody>
      </p:sp>
      <p:sp>
        <p:nvSpPr>
          <p:cNvPr id="3" name="Content Placeholder 2">
            <a:extLst>
              <a:ext uri="{FF2B5EF4-FFF2-40B4-BE49-F238E27FC236}">
                <a16:creationId xmlns:a16="http://schemas.microsoft.com/office/drawing/2014/main" id="{9FA56A00-E74A-8FCB-0F2B-A589578459AD}"/>
              </a:ext>
            </a:extLst>
          </p:cNvPr>
          <p:cNvSpPr>
            <a:spLocks noGrp="1"/>
          </p:cNvSpPr>
          <p:nvPr>
            <p:ph sz="half" idx="1"/>
          </p:nvPr>
        </p:nvSpPr>
        <p:spPr>
          <a:xfrm>
            <a:off x="838199" y="1825625"/>
            <a:ext cx="5990197" cy="4351338"/>
          </a:xfrm>
        </p:spPr>
        <p:txBody>
          <a:bodyPr>
            <a:normAutofit/>
          </a:bodyPr>
          <a:lstStyle/>
          <a:p>
            <a:r>
              <a:rPr lang="en-US" dirty="0"/>
              <a:t>Iterative process</a:t>
            </a:r>
          </a:p>
          <a:p>
            <a:r>
              <a:rPr lang="en-US" dirty="0"/>
              <a:t>Committing the changes</a:t>
            </a:r>
          </a:p>
          <a:p>
            <a:r>
              <a:rPr lang="en-US" dirty="0"/>
              <a:t>Pushing the files to GitHub</a:t>
            </a:r>
          </a:p>
          <a:p>
            <a:r>
              <a:rPr lang="en-US" dirty="0"/>
              <a:t>The Git book publishing workflow is started automatically</a:t>
            </a:r>
          </a:p>
          <a:p>
            <a:r>
              <a:rPr lang="en-US" dirty="0"/>
              <a:t>Verifying the content using the Git book URL</a:t>
            </a:r>
          </a:p>
        </p:txBody>
      </p:sp>
      <p:pic>
        <p:nvPicPr>
          <p:cNvPr id="6" name="Picture 5">
            <a:extLst>
              <a:ext uri="{FF2B5EF4-FFF2-40B4-BE49-F238E27FC236}">
                <a16:creationId xmlns:a16="http://schemas.microsoft.com/office/drawing/2014/main" id="{44597557-B2C4-D20A-14EE-FC880A847B7E}"/>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28849" r="14683" b="3"/>
          <a:stretch/>
        </p:blipFill>
        <p:spPr>
          <a:xfrm>
            <a:off x="6900760" y="0"/>
            <a:ext cx="5291240" cy="6371630"/>
          </a:xfrm>
          <a:prstGeom prst="rect">
            <a:avLst/>
          </a:prstGeom>
          <a:noFill/>
        </p:spPr>
      </p:pic>
      <p:sp>
        <p:nvSpPr>
          <p:cNvPr id="4" name="Footer Placeholder 3">
            <a:extLst>
              <a:ext uri="{FF2B5EF4-FFF2-40B4-BE49-F238E27FC236}">
                <a16:creationId xmlns:a16="http://schemas.microsoft.com/office/drawing/2014/main" id="{7A1C61BE-81AF-DD1C-1AA6-5A3585758418}"/>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EDDEDD9D-4742-F1D5-1678-919AF419FFE9}"/>
              </a:ext>
              <a:ext uri="{C183D7F6-B498-43B3-948B-1728B52AA6E4}">
                <adec:decorative xmlns:adec="http://schemas.microsoft.com/office/drawing/2017/decorative" val="1"/>
              </a:ext>
            </a:extLst>
          </p:cNvPr>
          <p:cNvSpPr txBox="1"/>
          <p:nvPr/>
        </p:nvSpPr>
        <p:spPr>
          <a:xfrm>
            <a:off x="46049" y="6038463"/>
            <a:ext cx="3685692" cy="276999"/>
          </a:xfrm>
          <a:prstGeom prst="rect">
            <a:avLst/>
          </a:prstGeom>
          <a:noFill/>
        </p:spPr>
        <p:txBody>
          <a:bodyPr wrap="square" rtlCol="0">
            <a:spAutoFit/>
          </a:bodyPr>
          <a:lstStyle/>
          <a:p>
            <a:r>
              <a:rPr lang="en-US" sz="1200" dirty="0"/>
              <a:t>Image by </a:t>
            </a:r>
            <a:r>
              <a:rPr lang="en-US" sz="1200" b="0" i="0" u="sng" dirty="0">
                <a:solidFill>
                  <a:srgbClr val="191B26"/>
                </a:solidFill>
                <a:effectLst/>
                <a:hlinkClick r:id="rId3"/>
              </a:rPr>
              <a:t>Rudy and Peter </a:t>
            </a:r>
            <a:r>
              <a:rPr lang="en-US" sz="1200" b="0" i="0" u="sng" dirty="0" err="1">
                <a:solidFill>
                  <a:srgbClr val="191B26"/>
                </a:solidFill>
                <a:effectLst/>
                <a:hlinkClick r:id="rId3"/>
              </a:rPr>
              <a:t>Skitterians</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1474127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US" dirty="0"/>
              <a:t>Content Mix in Practice</a:t>
            </a:r>
            <a:endParaRPr lang="en-GB" u="sng" dirty="0"/>
          </a:p>
        </p:txBody>
      </p:sp>
      <p:graphicFrame>
        <p:nvGraphicFramePr>
          <p:cNvPr id="5" name="Content Placeholder 4" descr="You have been tasked to develop a new course on the topic of Open Science for policy makers. You already went through step 1 of the backward instructional process and defined the essential information including learning objective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5307141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92D050"/>
                </a:solidFill>
                <a:effectLst/>
                <a:uLnTx/>
                <a:uFillTx/>
                <a:latin typeface="Quicksand SemiBold"/>
                <a:cs typeface="Arial"/>
              </a:rPr>
              <a:t>WP2 T3 | FAIR-by-Design </a:t>
            </a:r>
            <a:r>
              <a:rPr kumimoji="0" lang="en-US" sz="1200" b="0" i="0" u="none" strike="noStrike" kern="0" cap="none" spc="0" normalizeH="0" baseline="0" noProof="0" dirty="0" err="1">
                <a:ln>
                  <a:noFill/>
                </a:ln>
                <a:solidFill>
                  <a:srgbClr val="92D050"/>
                </a:solidFill>
                <a:effectLst/>
                <a:uLnTx/>
                <a:uFillTx/>
                <a:latin typeface="Quicksand SemiBold"/>
                <a:cs typeface="Arial"/>
              </a:rPr>
              <a:t>ToT</a:t>
            </a:r>
            <a:r>
              <a:rPr kumimoji="0" lang="en-US" sz="1200" b="0" i="0" u="none" strike="noStrike" kern="0" cap="none" spc="0" normalizeH="0" baseline="0" noProof="0" dirty="0">
                <a:ln>
                  <a:noFill/>
                </a:ln>
                <a:solidFill>
                  <a:srgbClr val="92D050"/>
                </a:solidFill>
                <a:effectLst/>
                <a:uLnTx/>
                <a:uFillTx/>
                <a:latin typeface="Quicksand SemiBold"/>
                <a:cs typeface="Arial"/>
              </a:rPr>
              <a:t> | Day 2</a:t>
            </a:r>
            <a:endParaRPr kumimoji="0" lang="it-IT" sz="1200" b="0" i="0" u="none" strike="noStrike" kern="0" cap="none" spc="0" normalizeH="0" baseline="0" noProof="0" dirty="0">
              <a:ln>
                <a:noFill/>
              </a:ln>
              <a:solidFill>
                <a:srgbClr val="92D050"/>
              </a:solidFill>
              <a:effectLst/>
              <a:uLnTx/>
              <a:uFillTx/>
              <a:latin typeface="Quicksand SemiBold"/>
              <a:cs typeface="Arial"/>
            </a:endParaRPr>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849F-F409-02B0-1049-04AA107A7ED1}"/>
              </a:ext>
            </a:extLst>
          </p:cNvPr>
          <p:cNvSpPr>
            <a:spLocks noGrp="1"/>
          </p:cNvSpPr>
          <p:nvPr>
            <p:ph type="title"/>
          </p:nvPr>
        </p:nvSpPr>
        <p:spPr/>
        <p:txBody>
          <a:bodyPr/>
          <a:lstStyle/>
          <a:p>
            <a:r>
              <a:rPr lang="en-US" dirty="0"/>
              <a:t>Decisions, Decisions…</a:t>
            </a:r>
          </a:p>
        </p:txBody>
      </p:sp>
      <p:sp>
        <p:nvSpPr>
          <p:cNvPr id="4" name="Footer Placeholder 3">
            <a:extLst>
              <a:ext uri="{FF2B5EF4-FFF2-40B4-BE49-F238E27FC236}">
                <a16:creationId xmlns:a16="http://schemas.microsoft.com/office/drawing/2014/main" id="{EDEAB4C9-F8BF-6251-6529-EA88DAD32146}"/>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Spend some time thinking how can you assess if someone has managed to reach the defined learning objectives? This should help you identify the main concepts that you need to cover in your courses and develop content and activities aroun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62230467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51310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Get Down to Business (1) </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Rename the learning unit directory in Obsidian&#10;&#10;Download the raw Markdown file locally, to your Git repository.&#10;(Obsidian -&gt; Right click on the Learning Unit directory -&gt; Show in system explorer)">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05858739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9083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Get Down to Business (2)</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Add the missing sections to the downloaded Markdown by copying them over from the template&#10;&#10;Fill in the metadata in the Markdown header. Fill out the rest of the information in the template&#10;">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27710263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15038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Run Through the Finish Line</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Using the provided templates, fill out the information regarding the Activities and Assessments&#10;&#10;Commit and push the changes using GitHub Desktop. Preview the live Git book website for any formatting errors&#10;&#10;">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502240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42708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6"/>
            <a:ext cx="6155703" cy="2026319"/>
          </a:xfrm>
        </p:spPr>
        <p:txBody>
          <a:bodyPr/>
          <a:lstStyle/>
          <a:p>
            <a:pPr>
              <a:defRPr/>
            </a:pPr>
            <a:r>
              <a:rPr lang="it-IT" dirty="0"/>
              <a:t>Thank </a:t>
            </a:r>
            <a:r>
              <a:rPr lang="it-IT" dirty="0" err="1"/>
              <a:t>you</a:t>
            </a:r>
            <a:r>
              <a:rPr lang="it-IT" dirty="0"/>
              <a:t>!</a:t>
            </a:r>
            <a:br>
              <a:rPr lang="it-IT" dirty="0"/>
            </a:br>
            <a:r>
              <a:rPr lang="it-IT" dirty="0" err="1"/>
              <a:t>Any</a:t>
            </a:r>
            <a:r>
              <a:rPr lang="it-IT" dirty="0"/>
              <a:t> </a:t>
            </a:r>
            <a:r>
              <a:rPr lang="it-IT" dirty="0" err="1"/>
              <a:t>questions</a:t>
            </a:r>
            <a:r>
              <a:rPr lang="it-IT" dirty="0"/>
              <a:t> </a:t>
            </a:r>
            <a:r>
              <a:rPr lang="it-IT" dirty="0" err="1"/>
              <a:t>before</a:t>
            </a:r>
            <a:r>
              <a:rPr lang="it-IT" dirty="0"/>
              <a:t> </a:t>
            </a:r>
            <a:r>
              <a:rPr lang="it-IT" dirty="0" err="1"/>
              <a:t>we</a:t>
            </a:r>
            <a:r>
              <a:rPr lang="it-IT" dirty="0"/>
              <a:t> continue?</a:t>
            </a:r>
            <a:endParaRPr dirty="0"/>
          </a:p>
        </p:txBody>
      </p:sp>
      <p:sp>
        <p:nvSpPr>
          <p:cNvPr id="3" name="Segnaposto testo 2"/>
          <p:cNvSpPr>
            <a:spLocks noGrp="1"/>
          </p:cNvSpPr>
          <p:nvPr>
            <p:ph type="body" idx="1"/>
          </p:nvPr>
        </p:nvSpPr>
        <p:spPr bwMode="auto">
          <a:xfrm>
            <a:off x="84841" y="5169772"/>
            <a:ext cx="6155703" cy="646331"/>
          </a:xfrm>
        </p:spPr>
        <p:txBody>
          <a:bodyPr/>
          <a:lstStyle/>
          <a:p>
            <a:pPr>
              <a:defRPr/>
            </a:pPr>
            <a:r>
              <a:rPr lang="it-IT" dirty="0"/>
              <a:t>vojdan.kjorveziroski@finki.ukim.mk</a:t>
            </a:r>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https://doi.org/10.5281/zenodo.11186654</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dirty="0"/>
              <a:t>Learning </a:t>
            </a:r>
            <a:r>
              <a:rPr lang="it-IT" dirty="0" err="1"/>
              <a:t>Objectives</a:t>
            </a:r>
            <a:endParaRPr lang="it-IT" dirty="0"/>
          </a:p>
        </p:txBody>
      </p:sp>
      <p:sp>
        <p:nvSpPr>
          <p:cNvPr id="4" name="Segnaposto piè di pagina 3"/>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graphicFrame>
        <p:nvGraphicFramePr>
          <p:cNvPr id="5" name="Content Placeholder 5" descr="Recognize metadata&#10;Identify Permanent Identifiers (PIDs)&#10;Compare licenses&#10;Write attribution&#10;Categorizing learning repositories&#10;Interpret the instructional design process&#10;Preparing learning objectives&#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8531196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Graphic 6" descr="Crane with solid fill">
            <a:extLst>
              <a:ext uri="{FF2B5EF4-FFF2-40B4-BE49-F238E27FC236}">
                <a16:creationId xmlns:a16="http://schemas.microsoft.com/office/drawing/2014/main" id="{21F62C99-996E-223D-9CFC-0BA64E586CC2}"/>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980303" y="2230394"/>
            <a:ext cx="914400" cy="914400"/>
          </a:xfrm>
          <a:prstGeom prst="rect">
            <a:avLst/>
          </a:prstGeom>
        </p:spPr>
      </p:pic>
      <p:pic>
        <p:nvPicPr>
          <p:cNvPr id="9" name="Graphic 8" descr="Puppet with solid fill">
            <a:extLst>
              <a:ext uri="{FF2B5EF4-FFF2-40B4-BE49-F238E27FC236}">
                <a16:creationId xmlns:a16="http://schemas.microsoft.com/office/drawing/2014/main" id="{6AB4E538-B5C7-8572-0271-ACEA9B8013DA}"/>
              </a:ext>
              <a:ext uri="{C183D7F6-B498-43B3-948B-1728B52AA6E4}">
                <adec:decorative xmlns:adec="http://schemas.microsoft.com/office/drawing/2017/decorative" val="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1320112" y="3603111"/>
            <a:ext cx="842319" cy="842319"/>
          </a:xfrm>
          <a:prstGeom prst="rect">
            <a:avLst/>
          </a:prstGeom>
        </p:spPr>
      </p:pic>
      <p:pic>
        <p:nvPicPr>
          <p:cNvPr id="11" name="Graphic 10">
            <a:extLst>
              <a:ext uri="{FF2B5EF4-FFF2-40B4-BE49-F238E27FC236}">
                <a16:creationId xmlns:a16="http://schemas.microsoft.com/office/drawing/2014/main" id="{9BBDE7EC-2F18-4A78-1078-40CDE3880843}"/>
              </a:ext>
              <a:ext uri="{C183D7F6-B498-43B3-948B-1728B52AA6E4}">
                <adec:decorative xmlns:adec="http://schemas.microsoft.com/office/drawing/2017/decorative" val="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981332" y="4853996"/>
            <a:ext cx="914400" cy="9144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101BD-FCA4-757B-1836-66F196DEAE7E}"/>
              </a:ext>
            </a:extLst>
          </p:cNvPr>
          <p:cNvSpPr>
            <a:spLocks noGrp="1"/>
          </p:cNvSpPr>
          <p:nvPr>
            <p:ph type="title"/>
          </p:nvPr>
        </p:nvSpPr>
        <p:spPr/>
        <p:txBody>
          <a:bodyPr/>
          <a:lstStyle/>
          <a:p>
            <a:r>
              <a:rPr lang="en-US" dirty="0"/>
              <a:t>Agenda</a:t>
            </a:r>
          </a:p>
        </p:txBody>
      </p:sp>
      <p:sp>
        <p:nvSpPr>
          <p:cNvPr id="4" name="Footer Placeholder 3">
            <a:extLst>
              <a:ext uri="{FF2B5EF4-FFF2-40B4-BE49-F238E27FC236}">
                <a16:creationId xmlns:a16="http://schemas.microsoft.com/office/drawing/2014/main" id="{9740CDB9-D036-D52F-51E5-5F8F5EA5BD5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graphicFrame>
        <p:nvGraphicFramePr>
          <p:cNvPr id="8"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6C006616-6060-7EC9-7D15-587493D3BC68}"/>
              </a:ext>
            </a:extLst>
          </p:cNvPr>
          <p:cNvGraphicFramePr>
            <a:graphicFrameLocks noGrp="1"/>
          </p:cNvGraphicFramePr>
          <p:nvPr>
            <p:ph idx="1"/>
            <p:extLst>
              <p:ext uri="{D42A27DB-BD31-4B8C-83A1-F6EECF244321}">
                <p14:modId xmlns:p14="http://schemas.microsoft.com/office/powerpoint/2010/main" val="21935957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4025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4EF62-7979-E55B-3401-9A6780317A4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0BE378A-0D23-3EBE-8B2D-CAC00F97975C}"/>
              </a:ext>
            </a:extLst>
          </p:cNvPr>
          <p:cNvSpPr>
            <a:spLocks noGrp="1"/>
          </p:cNvSpPr>
          <p:nvPr>
            <p:ph idx="1"/>
          </p:nvPr>
        </p:nvSpPr>
        <p:spPr>
          <a:xfrm>
            <a:off x="838200" y="1825625"/>
            <a:ext cx="8082134" cy="4351338"/>
          </a:xfrm>
        </p:spPr>
        <p:txBody>
          <a:bodyPr/>
          <a:lstStyle/>
          <a:p>
            <a:r>
              <a:rPr lang="en-US" dirty="0"/>
              <a:t>Reusing existing learning materials as an important aspect of FAIR-by-Design</a:t>
            </a:r>
          </a:p>
          <a:p>
            <a:r>
              <a:rPr lang="en-US" dirty="0"/>
              <a:t>Important questions</a:t>
            </a:r>
          </a:p>
          <a:p>
            <a:pPr lvl="1"/>
            <a:r>
              <a:rPr lang="en-US" dirty="0"/>
              <a:t>Quality</a:t>
            </a:r>
          </a:p>
          <a:p>
            <a:pPr lvl="1"/>
            <a:r>
              <a:rPr lang="en-US" dirty="0"/>
              <a:t>License compatibility</a:t>
            </a:r>
          </a:p>
          <a:p>
            <a:pPr lvl="1"/>
            <a:r>
              <a:rPr lang="en-US" dirty="0"/>
              <a:t>Attribution</a:t>
            </a:r>
          </a:p>
          <a:p>
            <a:r>
              <a:rPr lang="en-US" dirty="0"/>
              <a:t>Adapting the content using the Markdown templates</a:t>
            </a:r>
          </a:p>
        </p:txBody>
      </p:sp>
      <p:sp>
        <p:nvSpPr>
          <p:cNvPr id="4" name="Footer Placeholder 3">
            <a:extLst>
              <a:ext uri="{FF2B5EF4-FFF2-40B4-BE49-F238E27FC236}">
                <a16:creationId xmlns:a16="http://schemas.microsoft.com/office/drawing/2014/main" id="{19AFA029-6C14-FEE1-3C79-7C76E8ADDFCE}"/>
              </a:ext>
            </a:extLst>
          </p:cNvPr>
          <p:cNvSpPr>
            <a:spLocks noGrp="1"/>
          </p:cNvSpPr>
          <p:nvPr>
            <p:ph type="ftr" sz="quarter" idx="10"/>
          </p:nvPr>
        </p:nvSpPr>
        <p:spPr/>
        <p:txBody>
          <a:bodyPr/>
          <a:lstStyle/>
          <a:p>
            <a:pPr algn="l">
              <a:defRPr/>
            </a:pPr>
            <a:r>
              <a:rPr lang="en-US"/>
              <a:t>WP2 T3 | FAIR-by-Design ToT | Day 2</a:t>
            </a:r>
            <a:endParaRPr lang="it-IT" dirty="0"/>
          </a:p>
        </p:txBody>
      </p:sp>
      <p:pic>
        <p:nvPicPr>
          <p:cNvPr id="6" name="Picture 5">
            <a:extLst>
              <a:ext uri="{FF2B5EF4-FFF2-40B4-BE49-F238E27FC236}">
                <a16:creationId xmlns:a16="http://schemas.microsoft.com/office/drawing/2014/main" id="{60BCE847-9841-F498-46EF-13B8F22ED1F3}"/>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97402" y="2272957"/>
            <a:ext cx="2506377" cy="2506377"/>
          </a:xfrm>
          <a:prstGeom prst="rect">
            <a:avLst/>
          </a:prstGeom>
        </p:spPr>
      </p:pic>
      <p:sp>
        <p:nvSpPr>
          <p:cNvPr id="8" name="TextBox 7">
            <a:extLst>
              <a:ext uri="{FF2B5EF4-FFF2-40B4-BE49-F238E27FC236}">
                <a16:creationId xmlns:a16="http://schemas.microsoft.com/office/drawing/2014/main" id="{7B497B74-293A-EF4E-D156-4CDC62820477}"/>
              </a:ext>
              <a:ext uri="{C183D7F6-B498-43B3-948B-1728B52AA6E4}">
                <adec:decorative xmlns:adec="http://schemas.microsoft.com/office/drawing/2017/decorative" val="1"/>
              </a:ext>
            </a:extLst>
          </p:cNvPr>
          <p:cNvSpPr txBox="1"/>
          <p:nvPr/>
        </p:nvSpPr>
        <p:spPr>
          <a:xfrm>
            <a:off x="10244241" y="6038463"/>
            <a:ext cx="1921447" cy="276999"/>
          </a:xfrm>
          <a:prstGeom prst="rect">
            <a:avLst/>
          </a:prstGeom>
          <a:noFill/>
        </p:spPr>
        <p:txBody>
          <a:bodyPr wrap="square" rtlCol="0">
            <a:spAutoFit/>
          </a:bodyPr>
          <a:lstStyle/>
          <a:p>
            <a:r>
              <a:rPr lang="en-US" sz="1200" dirty="0"/>
              <a:t>Image by </a:t>
            </a:r>
            <a:r>
              <a:rPr lang="en-US" sz="1200" dirty="0">
                <a:hlinkClick r:id="rId3"/>
              </a:rPr>
              <a:t>tFity</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44814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A9CE7-98B6-78FB-E253-323957B5F1DF}"/>
              </a:ext>
            </a:extLst>
          </p:cNvPr>
          <p:cNvSpPr>
            <a:spLocks noGrp="1"/>
          </p:cNvSpPr>
          <p:nvPr>
            <p:ph type="title"/>
          </p:nvPr>
        </p:nvSpPr>
        <p:spPr>
          <a:xfrm>
            <a:off x="838200" y="365129"/>
            <a:ext cx="10515600" cy="1325563"/>
          </a:xfrm>
        </p:spPr>
        <p:txBody>
          <a:bodyPr anchor="ctr">
            <a:normAutofit/>
          </a:bodyPr>
          <a:lstStyle/>
          <a:p>
            <a:r>
              <a:rPr lang="en-US" dirty="0"/>
              <a:t>Readiness Check</a:t>
            </a:r>
          </a:p>
        </p:txBody>
      </p:sp>
      <p:sp>
        <p:nvSpPr>
          <p:cNvPr id="3" name="Content Placeholder 2">
            <a:extLst>
              <a:ext uri="{FF2B5EF4-FFF2-40B4-BE49-F238E27FC236}">
                <a16:creationId xmlns:a16="http://schemas.microsoft.com/office/drawing/2014/main" id="{84553327-210D-54BE-94FB-DAD11E42218E}"/>
              </a:ext>
            </a:extLst>
          </p:cNvPr>
          <p:cNvSpPr>
            <a:spLocks noGrp="1"/>
          </p:cNvSpPr>
          <p:nvPr>
            <p:ph sz="half" idx="1"/>
          </p:nvPr>
        </p:nvSpPr>
        <p:spPr>
          <a:xfrm>
            <a:off x="838199" y="1825625"/>
            <a:ext cx="6233599" cy="4351338"/>
          </a:xfrm>
        </p:spPr>
        <p:txBody>
          <a:bodyPr>
            <a:normAutofit/>
          </a:bodyPr>
          <a:lstStyle/>
          <a:p>
            <a:r>
              <a:rPr lang="en-US" sz="2400" dirty="0"/>
              <a:t>Tie together concepts from previous stages</a:t>
            </a:r>
          </a:p>
          <a:p>
            <a:r>
              <a:rPr lang="en-US" sz="2400" dirty="0"/>
              <a:t>Content discovery, reuse, licensing, attribution, markdown formatting</a:t>
            </a:r>
          </a:p>
          <a:p>
            <a:r>
              <a:rPr lang="en-US" sz="2400" dirty="0"/>
              <a:t>Assume that appropriate content for reuse already discovered in Stage 2</a:t>
            </a:r>
          </a:p>
          <a:p>
            <a:r>
              <a:rPr lang="en-US" sz="2400" dirty="0"/>
              <a:t>License compatibility and attribution established in Stage 3</a:t>
            </a:r>
          </a:p>
          <a:p>
            <a:r>
              <a:rPr lang="en-US" sz="2400" dirty="0"/>
              <a:t>Next step: incorporate the content into the training, following the FAIR-by-Design methodology</a:t>
            </a:r>
          </a:p>
        </p:txBody>
      </p:sp>
      <p:pic>
        <p:nvPicPr>
          <p:cNvPr id="6" name="Picture 5">
            <a:extLst>
              <a:ext uri="{FF2B5EF4-FFF2-40B4-BE49-F238E27FC236}">
                <a16:creationId xmlns:a16="http://schemas.microsoft.com/office/drawing/2014/main" id="{8180C813-9893-866E-F45C-5E04A1121084}"/>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18674" r="14940" b="1"/>
          <a:stretch/>
        </p:blipFill>
        <p:spPr>
          <a:xfrm>
            <a:off x="7071799" y="1944036"/>
            <a:ext cx="4683286" cy="3932870"/>
          </a:xfrm>
          <a:prstGeom prst="rect">
            <a:avLst/>
          </a:prstGeom>
          <a:noFill/>
        </p:spPr>
      </p:pic>
      <p:sp>
        <p:nvSpPr>
          <p:cNvPr id="4" name="Footer Placeholder 3">
            <a:extLst>
              <a:ext uri="{FF2B5EF4-FFF2-40B4-BE49-F238E27FC236}">
                <a16:creationId xmlns:a16="http://schemas.microsoft.com/office/drawing/2014/main" id="{352E9DAD-967E-F9C8-88B0-B87485414E9D}"/>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87D0D313-4907-C55E-60CF-9129B437B76D}"/>
              </a:ext>
              <a:ext uri="{C183D7F6-B498-43B3-948B-1728B52AA6E4}">
                <adec:decorative xmlns:adec="http://schemas.microsoft.com/office/drawing/2017/decorative" val="1"/>
              </a:ext>
            </a:extLst>
          </p:cNvPr>
          <p:cNvSpPr txBox="1"/>
          <p:nvPr/>
        </p:nvSpPr>
        <p:spPr>
          <a:xfrm>
            <a:off x="9341709" y="6038463"/>
            <a:ext cx="2823980" cy="276999"/>
          </a:xfrm>
          <a:prstGeom prst="rect">
            <a:avLst/>
          </a:prstGeom>
          <a:noFill/>
        </p:spPr>
        <p:txBody>
          <a:bodyPr wrap="square" rtlCol="0">
            <a:spAutoFit/>
          </a:bodyPr>
          <a:lstStyle/>
          <a:p>
            <a:r>
              <a:rPr lang="en-US" sz="1200" dirty="0"/>
              <a:t>Image by </a:t>
            </a:r>
            <a:r>
              <a:rPr lang="en-US" sz="1200" dirty="0">
                <a:hlinkClick r:id="rId3"/>
              </a:rPr>
              <a:t>WikimediaImages</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3254076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B3E48-ADEE-1363-84B8-F5E477A4FDF0}"/>
              </a:ext>
            </a:extLst>
          </p:cNvPr>
          <p:cNvSpPr>
            <a:spLocks noGrp="1"/>
          </p:cNvSpPr>
          <p:nvPr>
            <p:ph type="title"/>
          </p:nvPr>
        </p:nvSpPr>
        <p:spPr>
          <a:xfrm>
            <a:off x="838200" y="365129"/>
            <a:ext cx="10515600" cy="1325563"/>
          </a:xfrm>
        </p:spPr>
        <p:txBody>
          <a:bodyPr anchor="ctr">
            <a:normAutofit/>
          </a:bodyPr>
          <a:lstStyle/>
          <a:p>
            <a:r>
              <a:rPr lang="en-US" dirty="0"/>
              <a:t>The Road Ahead</a:t>
            </a:r>
          </a:p>
        </p:txBody>
      </p:sp>
      <p:sp>
        <p:nvSpPr>
          <p:cNvPr id="3" name="Content Placeholder 2">
            <a:extLst>
              <a:ext uri="{FF2B5EF4-FFF2-40B4-BE49-F238E27FC236}">
                <a16:creationId xmlns:a16="http://schemas.microsoft.com/office/drawing/2014/main" id="{D018BE12-0569-2272-6A05-FED2188EFA9D}"/>
              </a:ext>
            </a:extLst>
          </p:cNvPr>
          <p:cNvSpPr>
            <a:spLocks noGrp="1"/>
          </p:cNvSpPr>
          <p:nvPr>
            <p:ph sz="half" idx="1"/>
          </p:nvPr>
        </p:nvSpPr>
        <p:spPr>
          <a:xfrm>
            <a:off x="838199" y="1825625"/>
            <a:ext cx="6365167" cy="4351338"/>
          </a:xfrm>
        </p:spPr>
        <p:txBody>
          <a:bodyPr>
            <a:normAutofit/>
          </a:bodyPr>
          <a:lstStyle/>
          <a:p>
            <a:r>
              <a:rPr lang="en-US" dirty="0"/>
              <a:t>✅</a:t>
            </a:r>
            <a:r>
              <a:rPr lang="en-US" strike="sngStrike" dirty="0"/>
              <a:t>Create a lesson plan</a:t>
            </a:r>
            <a:r>
              <a:rPr lang="en-US" dirty="0"/>
              <a:t> – done as part of the previous exercise</a:t>
            </a:r>
          </a:p>
          <a:p>
            <a:r>
              <a:rPr lang="en-US" dirty="0"/>
              <a:t>Create an activity</a:t>
            </a:r>
          </a:p>
          <a:p>
            <a:r>
              <a:rPr lang="en-US" dirty="0"/>
              <a:t>Create an assessment</a:t>
            </a:r>
          </a:p>
          <a:p>
            <a:r>
              <a:rPr lang="en-US" dirty="0"/>
              <a:t>Modify the existing content, making it compliant with the provided Markdown templates</a:t>
            </a:r>
          </a:p>
        </p:txBody>
      </p:sp>
      <p:pic>
        <p:nvPicPr>
          <p:cNvPr id="6" name="Picture 5">
            <a:extLst>
              <a:ext uri="{FF2B5EF4-FFF2-40B4-BE49-F238E27FC236}">
                <a16:creationId xmlns:a16="http://schemas.microsoft.com/office/drawing/2014/main" id="{CE2EE935-7BD2-3FAA-D0B1-E0DC287233A4}"/>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23277" r="23922"/>
          <a:stretch/>
        </p:blipFill>
        <p:spPr>
          <a:xfrm>
            <a:off x="7315200" y="-1"/>
            <a:ext cx="4876800" cy="6354751"/>
          </a:xfrm>
          <a:prstGeom prst="rect">
            <a:avLst/>
          </a:prstGeom>
          <a:noFill/>
        </p:spPr>
      </p:pic>
      <p:sp>
        <p:nvSpPr>
          <p:cNvPr id="4" name="Footer Placeholder 3">
            <a:extLst>
              <a:ext uri="{FF2B5EF4-FFF2-40B4-BE49-F238E27FC236}">
                <a16:creationId xmlns:a16="http://schemas.microsoft.com/office/drawing/2014/main" id="{F346B75A-2EBC-178C-4B29-CED183F13D67}"/>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420C0DFD-E3AA-FDC4-E3DC-D7CAF93765BE}"/>
              </a:ext>
              <a:ext uri="{C183D7F6-B498-43B3-948B-1728B52AA6E4}">
                <adec:decorative xmlns:adec="http://schemas.microsoft.com/office/drawing/2017/decorative" val="1"/>
              </a:ext>
            </a:extLst>
          </p:cNvPr>
          <p:cNvSpPr txBox="1"/>
          <p:nvPr/>
        </p:nvSpPr>
        <p:spPr>
          <a:xfrm>
            <a:off x="0" y="6034897"/>
            <a:ext cx="2823980" cy="276999"/>
          </a:xfrm>
          <a:prstGeom prst="rect">
            <a:avLst/>
          </a:prstGeom>
          <a:noFill/>
        </p:spPr>
        <p:txBody>
          <a:bodyPr wrap="square" rtlCol="0">
            <a:spAutoFit/>
          </a:bodyPr>
          <a:lstStyle/>
          <a:p>
            <a:r>
              <a:rPr lang="en-US" sz="1200" dirty="0"/>
              <a:t>Image by </a:t>
            </a:r>
            <a:r>
              <a:rPr lang="en-US" sz="1200" b="0" i="0" u="sng" dirty="0">
                <a:solidFill>
                  <a:srgbClr val="191B26"/>
                </a:solidFill>
                <a:effectLst/>
                <a:hlinkClick r:id="rId3"/>
              </a:rPr>
              <a:t>Larisa </a:t>
            </a:r>
            <a:r>
              <a:rPr lang="en-US" sz="1200" b="0" i="0" u="sng" dirty="0" err="1">
                <a:solidFill>
                  <a:srgbClr val="191B26"/>
                </a:solidFill>
                <a:effectLst/>
                <a:hlinkClick r:id="rId3"/>
              </a:rPr>
              <a:t>Koshkina</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3290063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D1C26-6E12-EAE9-A90C-91DEBB95A1B8}"/>
              </a:ext>
            </a:extLst>
          </p:cNvPr>
          <p:cNvSpPr>
            <a:spLocks noGrp="1"/>
          </p:cNvSpPr>
          <p:nvPr>
            <p:ph type="title"/>
          </p:nvPr>
        </p:nvSpPr>
        <p:spPr/>
        <p:txBody>
          <a:bodyPr/>
          <a:lstStyle/>
          <a:p>
            <a:r>
              <a:rPr lang="en-US" dirty="0"/>
              <a:t>Assessments </a:t>
            </a:r>
          </a:p>
        </p:txBody>
      </p:sp>
      <p:sp>
        <p:nvSpPr>
          <p:cNvPr id="3" name="Content Placeholder 2">
            <a:extLst>
              <a:ext uri="{FF2B5EF4-FFF2-40B4-BE49-F238E27FC236}">
                <a16:creationId xmlns:a16="http://schemas.microsoft.com/office/drawing/2014/main" id="{9D5A5EF9-5E7B-D95E-D2C3-B81E459FCCF4}"/>
              </a:ext>
            </a:extLst>
          </p:cNvPr>
          <p:cNvSpPr>
            <a:spLocks noGrp="1"/>
          </p:cNvSpPr>
          <p:nvPr>
            <p:ph idx="1"/>
          </p:nvPr>
        </p:nvSpPr>
        <p:spPr/>
        <p:txBody>
          <a:bodyPr/>
          <a:lstStyle/>
          <a:p>
            <a:r>
              <a:rPr lang="en-US" dirty="0"/>
              <a:t>An assessment template is provided in the </a:t>
            </a:r>
            <a:r>
              <a:rPr lang="en-US" i="1" dirty="0"/>
              <a:t>templates</a:t>
            </a:r>
            <a:r>
              <a:rPr lang="en-US" dirty="0"/>
              <a:t> repository</a:t>
            </a:r>
          </a:p>
          <a:p>
            <a:r>
              <a:rPr lang="en-US" dirty="0"/>
              <a:t>Questions written in the open GIFT format</a:t>
            </a:r>
          </a:p>
          <a:p>
            <a:pPr lvl="1"/>
            <a:r>
              <a:rPr lang="en-US" dirty="0"/>
              <a:t>Plain text format</a:t>
            </a:r>
          </a:p>
          <a:p>
            <a:pPr lvl="1"/>
            <a:r>
              <a:rPr lang="en-US" dirty="0"/>
              <a:t>Third-party tools and generators exist as well</a:t>
            </a:r>
          </a:p>
          <a:p>
            <a:pPr lvl="1"/>
            <a:r>
              <a:rPr lang="en-US" b="0" i="0" u="none" strike="noStrike" dirty="0">
                <a:effectLst/>
                <a:latin typeface="-apple-system"/>
                <a:hlinkClick r:id="rId2"/>
              </a:rPr>
              <a:t>Moodle Cloze and GIFT Code Generator v4.01</a:t>
            </a:r>
            <a:endParaRPr lang="en-US" b="0" i="0" u="none" strike="noStrike" dirty="0">
              <a:effectLst/>
              <a:latin typeface="-apple-system"/>
            </a:endParaRPr>
          </a:p>
          <a:p>
            <a:pPr lvl="1"/>
            <a:r>
              <a:rPr lang="en-US" dirty="0">
                <a:latin typeface="-apple-system"/>
              </a:rPr>
              <a:t>Moodle exports</a:t>
            </a:r>
            <a:endParaRPr lang="en-US" b="0" i="0" u="none" strike="noStrike" dirty="0">
              <a:effectLst/>
              <a:latin typeface="-apple-system"/>
            </a:endParaRPr>
          </a:p>
          <a:p>
            <a:r>
              <a:rPr lang="en-US" dirty="0">
                <a:latin typeface="-apple-system"/>
              </a:rPr>
              <a:t>Can be directly imported into the Skills4EOSC learning platform</a:t>
            </a:r>
            <a:endParaRPr lang="en-US" b="0" i="0" u="none" strike="noStrike" dirty="0">
              <a:effectLst/>
              <a:latin typeface="-apple-system"/>
            </a:endParaRPr>
          </a:p>
        </p:txBody>
      </p:sp>
      <p:sp>
        <p:nvSpPr>
          <p:cNvPr id="4" name="Footer Placeholder 3">
            <a:extLst>
              <a:ext uri="{FF2B5EF4-FFF2-40B4-BE49-F238E27FC236}">
                <a16:creationId xmlns:a16="http://schemas.microsoft.com/office/drawing/2014/main" id="{A4F2455A-8AAF-7246-60DB-6750645C6A63}"/>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727257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35650-3BAC-E36C-45A2-9F25B322AD1A}"/>
              </a:ext>
            </a:extLst>
          </p:cNvPr>
          <p:cNvSpPr>
            <a:spLocks noGrp="1"/>
          </p:cNvSpPr>
          <p:nvPr>
            <p:ph type="title"/>
          </p:nvPr>
        </p:nvSpPr>
        <p:spPr/>
        <p:txBody>
          <a:bodyPr/>
          <a:lstStyle/>
          <a:p>
            <a:r>
              <a:rPr lang="en-US" dirty="0"/>
              <a:t>Activities</a:t>
            </a:r>
          </a:p>
        </p:txBody>
      </p:sp>
      <p:sp>
        <p:nvSpPr>
          <p:cNvPr id="3" name="Content Placeholder 2">
            <a:extLst>
              <a:ext uri="{FF2B5EF4-FFF2-40B4-BE49-F238E27FC236}">
                <a16:creationId xmlns:a16="http://schemas.microsoft.com/office/drawing/2014/main" id="{A1BF6E30-547F-E878-DBF1-A22518D567DE}"/>
              </a:ext>
            </a:extLst>
          </p:cNvPr>
          <p:cNvSpPr>
            <a:spLocks noGrp="1"/>
          </p:cNvSpPr>
          <p:nvPr>
            <p:ph idx="1"/>
          </p:nvPr>
        </p:nvSpPr>
        <p:spPr/>
        <p:txBody>
          <a:bodyPr/>
          <a:lstStyle/>
          <a:p>
            <a:r>
              <a:rPr lang="en-US" dirty="0"/>
              <a:t>An activity template is provided in the </a:t>
            </a:r>
            <a:r>
              <a:rPr lang="en-US" i="1" dirty="0"/>
              <a:t>templates</a:t>
            </a:r>
            <a:r>
              <a:rPr lang="en-US" dirty="0"/>
              <a:t> repository</a:t>
            </a:r>
          </a:p>
          <a:p>
            <a:r>
              <a:rPr lang="en-US" dirty="0"/>
              <a:t>Free text</a:t>
            </a:r>
          </a:p>
          <a:p>
            <a:r>
              <a:rPr lang="en-US" dirty="0"/>
              <a:t>Placeholder sections to be filled out</a:t>
            </a:r>
          </a:p>
          <a:p>
            <a:pPr lvl="1"/>
            <a:r>
              <a:rPr lang="en-US" dirty="0"/>
              <a:t>Summary description</a:t>
            </a:r>
          </a:p>
          <a:p>
            <a:pPr lvl="1"/>
            <a:r>
              <a:rPr lang="en-US" dirty="0"/>
              <a:t>Duration/number of participants/goals</a:t>
            </a:r>
          </a:p>
          <a:p>
            <a:pPr lvl="1"/>
            <a:r>
              <a:rPr lang="en-US" dirty="0"/>
              <a:t>Required materials (digital/physical equipment)</a:t>
            </a:r>
          </a:p>
          <a:p>
            <a:pPr lvl="1"/>
            <a:r>
              <a:rPr lang="en-US" dirty="0"/>
              <a:t>Instructions to conduct the activity</a:t>
            </a:r>
          </a:p>
          <a:p>
            <a:pPr lvl="1"/>
            <a:r>
              <a:rPr lang="en-US" dirty="0"/>
              <a:t>Tips and tricks for trainers</a:t>
            </a:r>
          </a:p>
          <a:p>
            <a:pPr lvl="1"/>
            <a:r>
              <a:rPr lang="en-US" dirty="0"/>
              <a:t>Related sources</a:t>
            </a:r>
          </a:p>
          <a:p>
            <a:endParaRPr lang="en-US" dirty="0"/>
          </a:p>
        </p:txBody>
      </p:sp>
      <p:sp>
        <p:nvSpPr>
          <p:cNvPr id="4" name="Footer Placeholder 3">
            <a:extLst>
              <a:ext uri="{FF2B5EF4-FFF2-40B4-BE49-F238E27FC236}">
                <a16:creationId xmlns:a16="http://schemas.microsoft.com/office/drawing/2014/main" id="{AC9CF393-65F6-B52C-6DEE-D798F25E3A70}"/>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4201129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DA80C-C992-D0B1-ED9C-9F6EECC1AB23}"/>
              </a:ext>
            </a:extLst>
          </p:cNvPr>
          <p:cNvSpPr>
            <a:spLocks noGrp="1"/>
          </p:cNvSpPr>
          <p:nvPr>
            <p:ph type="title"/>
          </p:nvPr>
        </p:nvSpPr>
        <p:spPr/>
        <p:txBody>
          <a:bodyPr/>
          <a:lstStyle/>
          <a:p>
            <a:r>
              <a:rPr lang="en-US" dirty="0"/>
              <a:t>Adapting Existing Content</a:t>
            </a:r>
          </a:p>
        </p:txBody>
      </p:sp>
      <p:graphicFrame>
        <p:nvGraphicFramePr>
          <p:cNvPr id="8" name="Content Placeholder 7" descr="Source format can vary: .md, pdf, .docx...&#10;&#10;Editing the learning unit template, filling out necessary sections&#10;&#10;Adding Markdown metadata in the header&#10;&#10;Adapting the source content to be compliant with the base Markdown specification">
            <a:extLst>
              <a:ext uri="{FF2B5EF4-FFF2-40B4-BE49-F238E27FC236}">
                <a16:creationId xmlns:a16="http://schemas.microsoft.com/office/drawing/2014/main" id="{FBC0BE70-BAE8-BB26-DEE6-F0B794CBF559}"/>
              </a:ext>
            </a:extLst>
          </p:cNvPr>
          <p:cNvGraphicFramePr>
            <a:graphicFrameLocks noGrp="1"/>
          </p:cNvGraphicFramePr>
          <p:nvPr>
            <p:ph idx="1"/>
            <p:extLst>
              <p:ext uri="{D42A27DB-BD31-4B8C-83A1-F6EECF244321}">
                <p14:modId xmlns:p14="http://schemas.microsoft.com/office/powerpoint/2010/main" val="47589551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BB94DACE-4F19-C510-A21F-04ED39CE9057}"/>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325824284"/>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1_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406</TotalTime>
  <Words>764</Words>
  <Application>Microsoft Office PowerPoint</Application>
  <DocSecurity>0</DocSecurity>
  <PresentationFormat>Widescreen</PresentationFormat>
  <Paragraphs>95</Paragraphs>
  <Slides>16</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16</vt:i4>
      </vt:variant>
    </vt:vector>
  </HeadingPairs>
  <TitlesOfParts>
    <vt:vector size="23" baseType="lpstr">
      <vt:lpstr>Arial</vt:lpstr>
      <vt:lpstr>-apple-system</vt:lpstr>
      <vt:lpstr>Calibri</vt:lpstr>
      <vt:lpstr>Quicksand SemiBold</vt:lpstr>
      <vt:lpstr>Quicksand</vt:lpstr>
      <vt:lpstr>Tema di Office</vt:lpstr>
      <vt:lpstr>1_Tema di Office</vt:lpstr>
      <vt:lpstr>Content Mix</vt:lpstr>
      <vt:lpstr>Learning Objectives</vt:lpstr>
      <vt:lpstr>Agenda</vt:lpstr>
      <vt:lpstr>Introduction</vt:lpstr>
      <vt:lpstr>Readiness Check</vt:lpstr>
      <vt:lpstr>The Road Ahead</vt:lpstr>
      <vt:lpstr>Assessments </vt:lpstr>
      <vt:lpstr>Activities</vt:lpstr>
      <vt:lpstr>Adapting Existing Content</vt:lpstr>
      <vt:lpstr>Observing Changes</vt:lpstr>
      <vt:lpstr>Content Mix in Practice</vt:lpstr>
      <vt:lpstr>Decisions, Decisions…</vt:lpstr>
      <vt:lpstr>Get Down to Business (1) </vt:lpstr>
      <vt:lpstr>Get Down to Business (2)</vt:lpstr>
      <vt:lpstr>Run Through the Finish Line</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Vojdan Kjorveziroski</cp:lastModifiedBy>
  <cp:revision>32</cp:revision>
  <dcterms:created xsi:type="dcterms:W3CDTF">2022-09-22T13:19:16Z</dcterms:created>
  <dcterms:modified xsi:type="dcterms:W3CDTF">2023-08-22T10:01:59Z</dcterms:modified>
  <cp:category/>
  <dc:identifier/>
  <cp:contentStatus/>
  <dc:language/>
  <cp:version/>
</cp:coreProperties>
</file>